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361" r:id="rId5"/>
    <p:sldId id="363" r:id="rId6"/>
    <p:sldId id="36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68" r:id="rId23"/>
    <p:sldId id="367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8A712B-7ABF-4FF1-A424-6240FC14DBA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8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8A712B-7ABF-4FF1-A424-6240FC14DBA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8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2416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/>
          <a:lstStyle>
            <a:lvl1pPr algn="ctr" defTabSz="410765">
              <a:lnSpc>
                <a:spcPct val="100000"/>
              </a:lnSpc>
              <a:defRPr sz="5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416968" y="3545085"/>
            <a:ext cx="7358064" cy="794744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 sz="11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2.smu.edu/~manikas/Benchmarks/MCNC_Benchmark_Netlists.html" TargetMode="External"/><Relationship Id="rId2" Type="http://schemas.openxmlformats.org/officeDocument/2006/relationships/hyperlink" Target="http://cc.ee.ntu.edu.tw/~ywchang/Courses/EDA04/lec5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基于模拟退火的布图规划"/>
          <p:cNvSpPr txBox="1">
            <a:spLocks noGrp="1"/>
          </p:cNvSpPr>
          <p:nvPr>
            <p:ph type="title"/>
          </p:nvPr>
        </p:nvSpPr>
        <p:spPr>
          <a:xfrm>
            <a:off x="1461251" y="570110"/>
            <a:ext cx="9269497" cy="23217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err="1"/>
              <a:t>基于</a:t>
            </a:r>
            <a:r>
              <a:rPr lang="en-US" dirty="0" err="1"/>
              <a:t>Polish</a:t>
            </a:r>
            <a:r>
              <a:rPr lang="zh-CN" altLang="en-US" dirty="0"/>
              <a:t>表达式</a:t>
            </a:r>
            <a:r>
              <a:rPr dirty="0" err="1"/>
              <a:t>的布图规划</a:t>
            </a:r>
            <a:endParaRPr dirty="0"/>
          </a:p>
        </p:txBody>
      </p:sp>
      <p:sp>
        <p:nvSpPr>
          <p:cNvPr id="122" name="VLSI 算法报告…"/>
          <p:cNvSpPr txBox="1">
            <a:spLocks noGrp="1"/>
          </p:cNvSpPr>
          <p:nvPr>
            <p:ph type="body" sz="quarter" idx="1"/>
          </p:nvPr>
        </p:nvSpPr>
        <p:spPr>
          <a:xfrm>
            <a:off x="2416968" y="3335238"/>
            <a:ext cx="7358064" cy="794743"/>
          </a:xfrm>
          <a:prstGeom prst="rect">
            <a:avLst/>
          </a:prstGeom>
        </p:spPr>
        <p:txBody>
          <a:bodyPr/>
          <a:lstStyle/>
          <a:p>
            <a:pPr defTabSz="320397">
              <a:defRPr sz="2027"/>
            </a:pPr>
            <a:r>
              <a:rPr dirty="0"/>
              <a:t>VLSI </a:t>
            </a:r>
            <a:r>
              <a:rPr dirty="0" err="1"/>
              <a:t>算法报告</a:t>
            </a:r>
            <a:endParaRPr dirty="0"/>
          </a:p>
          <a:p>
            <a:pPr defTabSz="320397">
              <a:defRPr sz="2027"/>
            </a:pPr>
            <a:r>
              <a:rPr dirty="0"/>
              <a:t>by 计6</a:t>
            </a:r>
            <a:r>
              <a:rPr lang="en-US" altLang="zh-CN" dirty="0"/>
              <a:t>5</a:t>
            </a:r>
            <a:r>
              <a:rPr dirty="0"/>
              <a:t> 李依林，计62 </a:t>
            </a:r>
            <a:r>
              <a:rPr dirty="0" err="1"/>
              <a:t>周沁泓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增量更新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内容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16000" y="3740150"/>
                <a:ext cx="10515600" cy="275272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zh-CN" altLang="en-US" dirty="0"/>
                  <a:t>最多在两条路径上自底向上进行更新</a:t>
                </a:r>
              </a:p>
              <a:p>
                <a:r>
                  <a:rPr lang="en-US" dirty="0"/>
                  <a:t>Without curve function: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)−&gt;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curve function: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𝑒𝑥𝑝𝑒𝑐𝑡𝑒𝑑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 err="1">
                              <a:latin typeface="Cambria Math" panose="02040503050406030204" pitchFamily="18" charset="0"/>
                            </a:rPr>
                            <m:t>𝑛𝑙𝑜𝑔𝑛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𝑤𝑜𝑟𝑠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 −&gt; 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5" name="内容占位符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16000" y="3740150"/>
                <a:ext cx="10515600" cy="2752725"/>
              </a:xfrm>
              <a:prstGeom prst="rect">
                <a:avLst/>
              </a:prstGeom>
              <a:blipFill>
                <a:blip r:embed="rId2"/>
                <a:stretch>
                  <a:fillRect l="-1507" t="-4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0A8DFDA1-8B66-4411-AC97-677A4D8F0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337" y="238125"/>
            <a:ext cx="7705725" cy="3409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其他</a:t>
            </a:r>
            <a:r>
              <a:rPr dirty="0" err="1"/>
              <a:t>实现上的优化</a:t>
            </a:r>
            <a:endParaRPr dirty="0"/>
          </a:p>
        </p:txBody>
      </p:sp>
      <p:sp>
        <p:nvSpPr>
          <p:cNvPr id="148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boost::</a:t>
            </a:r>
            <a:r>
              <a:rPr dirty="0" err="1"/>
              <a:t>fast_pool_allocator</a:t>
            </a:r>
            <a:r>
              <a:rPr dirty="0"/>
              <a:t> </a:t>
            </a:r>
            <a:r>
              <a:rPr lang="zh-CN" altLang="en-US" dirty="0"/>
              <a:t>压缩</a:t>
            </a:r>
            <a:r>
              <a:rPr dirty="0" err="1"/>
              <a:t>动态分配开销</a:t>
            </a:r>
            <a:endParaRPr dirty="0"/>
          </a:p>
          <a:p>
            <a:r>
              <a:rPr dirty="0" err="1"/>
              <a:t>重度使用模板</a:t>
            </a:r>
            <a:r>
              <a:rPr dirty="0"/>
              <a:t> zero cost abstraction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标题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对比算法</a:t>
            </a:r>
          </a:p>
        </p:txBody>
      </p:sp>
      <p:sp>
        <p:nvSpPr>
          <p:cNvPr id="151" name="副标题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Sequence-Pair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内容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6769100" cy="453707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81000"/>
                  </a:lnSpc>
                  <a:defRPr sz="2500"/>
                </a:pPr>
                <a:r>
                  <a:rPr lang="en-US" dirty="0"/>
                  <a:t>Non-slicing floorplan representation proposed by Hiroshi Murata, </a:t>
                </a:r>
                <a:r>
                  <a:rPr lang="en-US" dirty="0" err="1"/>
                  <a:t>Kunihiro</a:t>
                </a:r>
                <a:r>
                  <a:rPr lang="en-US" dirty="0"/>
                  <a:t> </a:t>
                </a:r>
                <a:r>
                  <a:rPr lang="en-US" dirty="0" err="1"/>
                  <a:t>Fujiyoshi</a:t>
                </a:r>
                <a:r>
                  <a:rPr lang="en-US" dirty="0"/>
                  <a:t>, Shigetoshi </a:t>
                </a:r>
                <a:r>
                  <a:rPr lang="en-US" dirty="0" err="1"/>
                  <a:t>Nakatake</a:t>
                </a:r>
                <a:r>
                  <a:rPr lang="en-US" dirty="0"/>
                  <a:t>, and Yoji Kajitani in 1996</a:t>
                </a:r>
                <a:br>
                  <a:rPr lang="en-US" dirty="0"/>
                </a:br>
                <a:endParaRPr lang="en-US" dirty="0"/>
              </a:p>
              <a:p>
                <a:pPr>
                  <a:lnSpc>
                    <a:spcPct val="81000"/>
                  </a:lnSpc>
                  <a:defRPr sz="2500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个矩形模块在两个分量上的拓扑排序称之为</a:t>
                </a:r>
                <a:r>
                  <a:rPr lang="en-US" dirty="0"/>
                  <a:t>sequence-pair</a:t>
                </a:r>
              </a:p>
              <a:p>
                <a:pPr>
                  <a:lnSpc>
                    <a:spcPct val="81000"/>
                  </a:lnSpc>
                  <a:defRPr sz="2500"/>
                </a:pPr>
                <a:endParaRPr lang="en-US" dirty="0"/>
              </a:p>
              <a:p>
                <a:pPr>
                  <a:lnSpc>
                    <a:spcPct val="81000"/>
                  </a:lnSpc>
                  <a:defRPr sz="2500"/>
                </a:pPr>
                <a:r>
                  <a:rPr lang="zh-CN" altLang="en-US" dirty="0"/>
                  <a:t>反之，给定</a:t>
                </a:r>
                <a:r>
                  <a:rPr lang="en-US" dirty="0" err="1"/>
                  <a:t>sequence-pair</a:t>
                </a:r>
                <a:r>
                  <a:rPr lang="en-US" dirty="0"/>
                  <a:t>, </a:t>
                </a:r>
                <a:r>
                  <a:rPr lang="zh-CN" altLang="en-US" dirty="0"/>
                  <a:t>可以构造满足这两个拓扑排序的最小布图</a:t>
                </a:r>
                <a:br>
                  <a:rPr lang="zh-CN" altLang="en-US" dirty="0"/>
                </a:br>
                <a:br>
                  <a:rPr lang="zh-CN" altLang="en-US" dirty="0"/>
                </a:br>
                <a:endParaRPr dirty="0"/>
              </a:p>
            </p:txBody>
          </p:sp>
        </mc:Choice>
        <mc:Fallback xmlns="">
          <p:sp>
            <p:nvSpPr>
              <p:cNvPr id="154" name="内容占位符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6769100" cy="4537075"/>
              </a:xfrm>
              <a:prstGeom prst="rect">
                <a:avLst/>
              </a:prstGeom>
              <a:blipFill>
                <a:blip r:embed="rId2"/>
                <a:stretch>
                  <a:fillRect l="-1982" t="-2416" r="-2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E0291B5-03A2-4A5E-BC49-6A1100783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428" y="365125"/>
            <a:ext cx="3487372" cy="2911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705560-AA4A-4C4E-8BBB-2BBD24138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246" y="3451225"/>
            <a:ext cx="3796753" cy="2911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Sequence-Pair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内容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6883400" cy="4351338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lnSpc>
                    <a:spcPct val="81000"/>
                  </a:lnSpc>
                  <a:buNone/>
                  <a:defRPr sz="2500"/>
                </a:pPr>
                <a:r>
                  <a:rPr lang="zh-CN" altLang="en-US" dirty="0"/>
                  <a:t>三种</a:t>
                </a:r>
                <a:r>
                  <a:rPr lang="en-US" dirty="0" err="1"/>
                  <a:t>sequence-pair</a:t>
                </a:r>
                <a:r>
                  <a:rPr lang="zh-CN" altLang="en-US" dirty="0" err="1"/>
                  <a:t>到布图的算法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实现了后两种</a:t>
                </a:r>
                <a:r>
                  <a:rPr lang="en-US" altLang="zh-CN" dirty="0"/>
                  <a:t>)</a:t>
                </a:r>
              </a:p>
              <a:p>
                <a:pPr marL="0" indent="0">
                  <a:lnSpc>
                    <a:spcPct val="81000"/>
                  </a:lnSpc>
                  <a:buNone/>
                  <a:defRPr sz="2500"/>
                </a:pPr>
                <a:endParaRPr lang="en-US" altLang="zh-CN" dirty="0"/>
              </a:p>
              <a:p>
                <a:pPr>
                  <a:lnSpc>
                    <a:spcPct val="81000"/>
                  </a:lnSpc>
                  <a:defRPr sz="2500"/>
                </a:pPr>
                <a:r>
                  <a:rPr lang="en-US" dirty="0"/>
                  <a:t>Floyd-</a:t>
                </a:r>
                <a:r>
                  <a:rPr lang="en-US" dirty="0" err="1"/>
                  <a:t>Warshall</a:t>
                </a:r>
                <a:r>
                  <a:rPr lang="zh-CN" altLang="en-US" dirty="0" err="1"/>
                  <a:t>算法</a:t>
                </a:r>
                <a:r>
                  <a:rPr lang="zh-CN" altLang="en-US" dirty="0"/>
                  <a:t> </a:t>
                </a:r>
                <a:r>
                  <a:rPr lang="zh-CN" altLang="en-US" dirty="0" err="1"/>
                  <a:t>最长路径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US" dirty="0"/>
                  <a:t>x, </a:t>
                </a:r>
                <a:r>
                  <a:rPr lang="en-US" dirty="0" err="1"/>
                  <a:t>y</a:t>
                </a:r>
                <a:r>
                  <a:rPr lang="zh-CN" altLang="en-US" dirty="0" err="1"/>
                  <a:t>方向）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ar-AE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ar-AE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ar-AE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dirty="0"/>
              </a:p>
              <a:p>
                <a:pPr>
                  <a:lnSpc>
                    <a:spcPct val="81000"/>
                  </a:lnSpc>
                  <a:defRPr sz="2500"/>
                </a:pPr>
                <a:r>
                  <a:rPr lang="zh-CN" altLang="en-US" dirty="0" err="1"/>
                  <a:t>有向无环图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US" dirty="0"/>
                  <a:t>DAG) </a:t>
                </a:r>
                <a:r>
                  <a:rPr lang="zh-CN" altLang="en-US" dirty="0" err="1"/>
                  <a:t>最长路径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US" dirty="0"/>
                  <a:t>x, </a:t>
                </a:r>
                <a:r>
                  <a:rPr lang="en-US" dirty="0" err="1"/>
                  <a:t>y</a:t>
                </a:r>
                <a:r>
                  <a:rPr lang="zh-CN" altLang="en-US" dirty="0" err="1"/>
                  <a:t>方向</a:t>
                </a:r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81000"/>
                  </a:lnSpc>
                  <a:defRPr sz="2500"/>
                </a:pPr>
                <a:r>
                  <a:rPr lang="zh-CN" altLang="en-US" dirty="0" err="1"/>
                  <a:t>最长公共子序列（</a:t>
                </a:r>
                <a:r>
                  <a:rPr lang="en-US" dirty="0" err="1"/>
                  <a:t>LCS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54" name="内容占位符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6883400" cy="4351338"/>
              </a:xfrm>
              <a:prstGeom prst="rect">
                <a:avLst/>
              </a:prstGeom>
              <a:blipFill>
                <a:blip r:embed="rId2"/>
                <a:stretch>
                  <a:fillRect l="-2126" t="-2521" r="-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2EBD723-6B60-4F96-B5A9-0E4AC3DE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1" y="465877"/>
            <a:ext cx="3619500" cy="57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945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实验结果</a:t>
            </a:r>
          </a:p>
        </p:txBody>
      </p:sp>
      <p:sp>
        <p:nvSpPr>
          <p:cNvPr id="157" name="副标题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olish 树上模拟退火效果可视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Polish 树上模拟退火效果可视化</a:t>
            </a:r>
          </a:p>
        </p:txBody>
      </p:sp>
      <p:pic>
        <p:nvPicPr>
          <p:cNvPr id="160" name="100.png" descr="100.png"/>
          <p:cNvPicPr>
            <a:picLocks noChangeAspect="1"/>
          </p:cNvPicPr>
          <p:nvPr/>
        </p:nvPicPr>
        <p:blipFill>
          <a:blip r:embed="rId2">
            <a:extLst/>
          </a:blip>
          <a:srcRect l="3396" t="5620" r="9809" b="64308"/>
          <a:stretch>
            <a:fillRect/>
          </a:stretch>
        </p:blipFill>
        <p:spPr>
          <a:xfrm>
            <a:off x="1546820" y="2235534"/>
            <a:ext cx="9098292" cy="206229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第 100 次降温时最优解"/>
          <p:cNvSpPr txBox="1"/>
          <p:nvPr/>
        </p:nvSpPr>
        <p:spPr>
          <a:xfrm>
            <a:off x="4875312" y="4651050"/>
            <a:ext cx="244137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第 100 次降温时最优解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olish 树上模拟退火效果可视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Polish 树上模拟退火效果可视化</a:t>
            </a:r>
          </a:p>
        </p:txBody>
      </p:sp>
      <p:sp>
        <p:nvSpPr>
          <p:cNvPr id="164" name="第 200 次降温时最优解"/>
          <p:cNvSpPr txBox="1"/>
          <p:nvPr/>
        </p:nvSpPr>
        <p:spPr>
          <a:xfrm>
            <a:off x="4875312" y="5819450"/>
            <a:ext cx="244137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第 200 次降温时最优解</a:t>
            </a:r>
          </a:p>
        </p:txBody>
      </p:sp>
      <p:pic>
        <p:nvPicPr>
          <p:cNvPr id="165" name="200.png" descr="200.png"/>
          <p:cNvPicPr>
            <a:picLocks noChangeAspect="1"/>
          </p:cNvPicPr>
          <p:nvPr/>
        </p:nvPicPr>
        <p:blipFill>
          <a:blip r:embed="rId2">
            <a:extLst/>
          </a:blip>
          <a:srcRect l="3324" t="5281" r="9921" b="6665"/>
          <a:stretch>
            <a:fillRect/>
          </a:stretch>
        </p:blipFill>
        <p:spPr>
          <a:xfrm>
            <a:off x="3286918" y="1792287"/>
            <a:ext cx="5618052" cy="3730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olish 树上模拟退火效果可视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Polish 树上模拟退火效果可视化</a:t>
            </a:r>
          </a:p>
        </p:txBody>
      </p:sp>
      <p:sp>
        <p:nvSpPr>
          <p:cNvPr id="168" name="第 600 次降温时最优解"/>
          <p:cNvSpPr txBox="1"/>
          <p:nvPr/>
        </p:nvSpPr>
        <p:spPr>
          <a:xfrm>
            <a:off x="4875312" y="5819450"/>
            <a:ext cx="244137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第 600 次降温时最优解</a:t>
            </a:r>
          </a:p>
        </p:txBody>
      </p:sp>
      <p:pic>
        <p:nvPicPr>
          <p:cNvPr id="169" name="600.png" descr="600.png"/>
          <p:cNvPicPr>
            <a:picLocks noChangeAspect="1"/>
          </p:cNvPicPr>
          <p:nvPr/>
        </p:nvPicPr>
        <p:blipFill>
          <a:blip r:embed="rId2">
            <a:extLst/>
          </a:blip>
          <a:srcRect l="3310" t="5447" r="38899" b="13765"/>
          <a:stretch>
            <a:fillRect/>
          </a:stretch>
        </p:blipFill>
        <p:spPr>
          <a:xfrm>
            <a:off x="3857426" y="1550342"/>
            <a:ext cx="4477093" cy="4087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olish 树上模拟退火效果可视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Polish 树上模拟退火效果可视化</a:t>
            </a:r>
          </a:p>
        </p:txBody>
      </p:sp>
      <p:sp>
        <p:nvSpPr>
          <p:cNvPr id="172" name="第 3100 次降温时最优解"/>
          <p:cNvSpPr txBox="1"/>
          <p:nvPr/>
        </p:nvSpPr>
        <p:spPr>
          <a:xfrm>
            <a:off x="4875312" y="5819450"/>
            <a:ext cx="256851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第 3100 次降温时最优解</a:t>
            </a:r>
          </a:p>
        </p:txBody>
      </p:sp>
      <p:pic>
        <p:nvPicPr>
          <p:cNvPr id="173" name="3100.png" descr="3100.png"/>
          <p:cNvPicPr>
            <a:picLocks noChangeAspect="1"/>
          </p:cNvPicPr>
          <p:nvPr/>
        </p:nvPicPr>
        <p:blipFill>
          <a:blip r:embed="rId2">
            <a:extLst/>
          </a:blip>
          <a:srcRect l="3324" t="5445" r="10506" b="10163"/>
          <a:stretch>
            <a:fillRect/>
          </a:stretch>
        </p:blipFill>
        <p:spPr>
          <a:xfrm>
            <a:off x="3010563" y="1623218"/>
            <a:ext cx="6298128" cy="4035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项目结构</a:t>
            </a:r>
          </a:p>
        </p:txBody>
      </p:sp>
      <p:sp>
        <p:nvSpPr>
          <p:cNvPr id="125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YAL语言parser</a:t>
            </a:r>
            <a:endParaRPr dirty="0"/>
          </a:p>
          <a:p>
            <a:r>
              <a:rPr dirty="0"/>
              <a:t>Polish expression (2种策略）</a:t>
            </a:r>
          </a:p>
          <a:p>
            <a:r>
              <a:rPr dirty="0"/>
              <a:t>Sequence pair (2种策略)</a:t>
            </a:r>
          </a:p>
          <a:p>
            <a:r>
              <a:rPr dirty="0" err="1"/>
              <a:t>可视化脚本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各算法 Utility 对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各算法 Utility 对比</a:t>
            </a:r>
          </a:p>
        </p:txBody>
      </p:sp>
      <p:pic>
        <p:nvPicPr>
          <p:cNvPr id="4" name="屏幕快照 2018-12-18 15.07.10.png" descr="屏幕快照 2018-12-18 15.07.10.png">
            <a:extLst>
              <a:ext uri="{FF2B5EF4-FFF2-40B4-BE49-F238E27FC236}">
                <a16:creationId xmlns:a16="http://schemas.microsoft.com/office/drawing/2014/main" id="{7DCF0BEE-B068-42A0-9FCA-6F7B0A223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166" y="1387526"/>
            <a:ext cx="10255668" cy="5146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各算法消耗时间对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各算法消耗时间对比</a:t>
            </a:r>
          </a:p>
        </p:txBody>
      </p:sp>
      <p:pic>
        <p:nvPicPr>
          <p:cNvPr id="4" name="屏幕快照 2018-12-18 15.07.27.png" descr="屏幕快照 2018-12-18 15.07.27.png">
            <a:extLst>
              <a:ext uri="{FF2B5EF4-FFF2-40B4-BE49-F238E27FC236}">
                <a16:creationId xmlns:a16="http://schemas.microsoft.com/office/drawing/2014/main" id="{06B97652-E6A0-41FB-981A-C126BC478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720" y="1334781"/>
            <a:ext cx="10244560" cy="5140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2A2F9-3ABD-4E9B-9272-03D4E333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0C8C-3E5F-42F9-84CE-48C271F55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Wong, D., Leong, H., &amp; Allen, J. (1988). Simulated Annealing for VLSI Design (Vol. 42).</a:t>
            </a:r>
            <a:br>
              <a:rPr lang="en-US" altLang="zh-CN" dirty="0"/>
            </a:br>
            <a:r>
              <a:rPr lang="en-US" altLang="zh-CN" dirty="0"/>
              <a:t>Boston: Springer.</a:t>
            </a:r>
          </a:p>
          <a:p>
            <a:r>
              <a:rPr lang="en-US" altLang="zh-CN" dirty="0"/>
              <a:t>Wong, D., &amp; Liu, F. (1989). Floorplan design of VLSI circuits. </a:t>
            </a:r>
            <a:r>
              <a:rPr lang="en-US" altLang="zh-CN" dirty="0" err="1"/>
              <a:t>Algorithmica</a:t>
            </a:r>
            <a:r>
              <a:rPr lang="en-US" altLang="zh-CN" dirty="0"/>
              <a:t>, 4(1), 263-</a:t>
            </a:r>
            <a:br>
              <a:rPr lang="en-US" altLang="zh-CN" dirty="0"/>
            </a:br>
            <a:r>
              <a:rPr lang="en-US" altLang="zh-CN" dirty="0"/>
              <a:t>291.</a:t>
            </a:r>
          </a:p>
          <a:p>
            <a:r>
              <a:rPr lang="en-US" altLang="zh-CN" dirty="0"/>
              <a:t>Cong, J., </a:t>
            </a:r>
            <a:r>
              <a:rPr lang="en-US" altLang="zh-CN" dirty="0" err="1"/>
              <a:t>Romesis</a:t>
            </a:r>
            <a:r>
              <a:rPr lang="en-US" altLang="zh-CN" dirty="0"/>
              <a:t>, M., &amp; </a:t>
            </a:r>
            <a:r>
              <a:rPr lang="en-US" altLang="zh-CN" dirty="0" err="1"/>
              <a:t>Shinnerl</a:t>
            </a:r>
            <a:r>
              <a:rPr lang="en-US" altLang="zh-CN" dirty="0"/>
              <a:t>, J. (2006). Fast </a:t>
            </a:r>
            <a:r>
              <a:rPr lang="en-US" altLang="zh-CN" dirty="0" err="1"/>
              <a:t>floorplanning</a:t>
            </a:r>
            <a:r>
              <a:rPr lang="en-US" altLang="zh-CN" dirty="0"/>
              <a:t> by look-ahead enabled</a:t>
            </a:r>
            <a:br>
              <a:rPr lang="en-US" altLang="zh-CN" dirty="0"/>
            </a:br>
            <a:r>
              <a:rPr lang="en-US" altLang="zh-CN" dirty="0"/>
              <a:t>recursive </a:t>
            </a:r>
            <a:r>
              <a:rPr lang="en-US" altLang="zh-CN" dirty="0" err="1"/>
              <a:t>bipartitioning</a:t>
            </a:r>
            <a:r>
              <a:rPr lang="en-US" altLang="zh-CN" dirty="0"/>
              <a:t>. Computer-Aided Design of Integrated Circuits and Systems,</a:t>
            </a:r>
            <a:br>
              <a:rPr lang="en-US" altLang="zh-CN" dirty="0"/>
            </a:br>
            <a:r>
              <a:rPr lang="en-US" altLang="zh-CN" dirty="0"/>
              <a:t>IEEE Transactions on, 25(9), 1719-1732.</a:t>
            </a:r>
          </a:p>
          <a:p>
            <a:r>
              <a:rPr lang="en-US" altLang="zh-CN" dirty="0"/>
              <a:t>Lim, S. (2008). Practical Problems in VLSI Physical Design Automation. Dordrecht:</a:t>
            </a:r>
            <a:br>
              <a:rPr lang="en-US" altLang="zh-CN" dirty="0"/>
            </a:br>
            <a:r>
              <a:rPr lang="en-US" altLang="zh-CN" dirty="0"/>
              <a:t>Springer Netherlands.</a:t>
            </a:r>
          </a:p>
          <a:p>
            <a:r>
              <a:rPr lang="en-US" altLang="zh-CN" dirty="0"/>
              <a:t>Y.-W. Chang, Floorplanning, Unit 5: Floorplanning, retrieved from</a:t>
            </a:r>
            <a:br>
              <a:rPr lang="en-US" altLang="zh-CN" dirty="0"/>
            </a:br>
            <a:r>
              <a:rPr lang="en-US" altLang="zh-CN" dirty="0">
                <a:hlinkClick r:id="rId2"/>
              </a:rPr>
              <a:t>http://cc.ee.ntu.edu.tw/~ywchang/Courses/EDA04/lec5.pdf</a:t>
            </a:r>
            <a:endParaRPr lang="en-US" altLang="zh-CN" dirty="0"/>
          </a:p>
          <a:p>
            <a:r>
              <a:rPr lang="en-US" altLang="zh-CN" dirty="0"/>
              <a:t>MCNC Benchmark Netlists for Floorplanning and Placement, retrieved from</a:t>
            </a:r>
            <a:br>
              <a:rPr lang="en-US" altLang="zh-CN" dirty="0"/>
            </a:br>
            <a:r>
              <a:rPr lang="en-US" altLang="zh-CN" dirty="0">
                <a:hlinkClick r:id="rId3"/>
              </a:rPr>
              <a:t>https://s2.smu.edu/~manikas/Benchmarks/MCNC_Benchmark_Netlists.html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9889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谢谢</a:t>
            </a:r>
            <a:endParaRPr dirty="0"/>
          </a:p>
        </p:txBody>
      </p:sp>
      <p:sp>
        <p:nvSpPr>
          <p:cNvPr id="157" name="副标题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66551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Frontend</a:t>
            </a:r>
          </a:p>
        </p:txBody>
      </p:sp>
      <p:sp>
        <p:nvSpPr>
          <p:cNvPr id="128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2772"/>
            </a:pPr>
            <a:r>
              <a:t>Yet Another Language (YAL) Parser</a:t>
            </a:r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t>Developed by Bryan Preas and Ken Roberts at Xerox PARC (Palo Alto Research Center) in 1987. It is used to represent the current MCNC benchmark netlist circuits.</a:t>
            </a:r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t>LALR parsing based on Flex and Bison</a:t>
            </a:r>
          </a:p>
          <a:p>
            <a:pPr marL="226313" indent="-226313" defTabSz="905255">
              <a:spcBef>
                <a:spcPts val="900"/>
              </a:spcBef>
              <a:defRPr sz="2772"/>
            </a:pPr>
            <a:endParaRPr/>
          </a:p>
          <a:p>
            <a:pPr marL="0" indent="0" defTabSz="905255">
              <a:spcBef>
                <a:spcPts val="900"/>
              </a:spcBef>
              <a:buSzTx/>
              <a:buNone/>
              <a:defRPr sz="2772"/>
            </a:pPr>
            <a:r>
              <a:t>Visualization</a:t>
            </a:r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t>Python tkinter 包内的 canvas 工具</a:t>
            </a:r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t>画布大小自适应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97999" y="128708"/>
            <a:ext cx="1591733" cy="67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520826" y="0"/>
            <a:ext cx="9147175" cy="46038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509712" y="812256"/>
            <a:ext cx="91471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20826" y="6640514"/>
            <a:ext cx="9147175" cy="217487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759868" y="6544008"/>
            <a:ext cx="39989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6"/>
          <p:cNvSpPr txBox="1">
            <a:spLocks noChangeArrowheads="1"/>
          </p:cNvSpPr>
          <p:nvPr/>
        </p:nvSpPr>
        <p:spPr bwMode="auto">
          <a:xfrm>
            <a:off x="1759868" y="218000"/>
            <a:ext cx="3762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C307D"/>
                </a:solidFill>
                <a:latin typeface="华文楷体"/>
                <a:ea typeface="华文楷体"/>
                <a:cs typeface="华文楷体"/>
              </a:rPr>
              <a:t>1</a:t>
            </a:r>
            <a:endParaRPr lang="zh-CN" altLang="en-US" sz="3200" b="1" dirty="0">
              <a:solidFill>
                <a:srgbClr val="5C307D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0" name="文本框 18"/>
          <p:cNvSpPr txBox="1"/>
          <p:nvPr/>
        </p:nvSpPr>
        <p:spPr>
          <a:xfrm>
            <a:off x="2218655" y="233873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黑体" pitchFamily="49" charset="-122"/>
                <a:ea typeface="黑体" pitchFamily="49" charset="-122"/>
              </a:rPr>
              <a:t>电子设计自动化</a:t>
            </a: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1971005" y="397388"/>
            <a:ext cx="246063" cy="246063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日期占位符 1"/>
          <p:cNvSpPr>
            <a:spLocks noGrp="1"/>
          </p:cNvSpPr>
          <p:nvPr>
            <p:ph type="dt" sz="quarter" idx="10"/>
          </p:nvPr>
        </p:nvSpPr>
        <p:spPr>
          <a:xfrm>
            <a:off x="2209800" y="6648263"/>
            <a:ext cx="1905000" cy="171017"/>
          </a:xfrm>
          <a:noFill/>
        </p:spPr>
        <p:txBody>
          <a:bodyPr/>
          <a:lstStyle/>
          <a:p>
            <a:fld id="{BB6ADD14-E570-493D-A463-9D1A7B1AEAE1}" type="datetime3">
              <a:rPr lang="en-US" altLang="zh-CN" sz="1000">
                <a:solidFill>
                  <a:prstClr val="white"/>
                </a:solidFill>
              </a:rPr>
              <a:pPr/>
              <a:t>18 December 2018</a:t>
            </a:fld>
            <a:endParaRPr lang="en-US" altLang="zh-CN" sz="1000" dirty="0">
              <a:solidFill>
                <a:prstClr val="white"/>
              </a:solidFill>
            </a:endParaRPr>
          </a:p>
        </p:txBody>
      </p:sp>
      <p:sp>
        <p:nvSpPr>
          <p:cNvPr id="28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553622" y="6648250"/>
            <a:ext cx="2895600" cy="171017"/>
          </a:xfrm>
          <a:noFill/>
        </p:spPr>
        <p:txBody>
          <a:bodyPr/>
          <a:lstStyle/>
          <a:p>
            <a:r>
              <a:rPr lang="en-US" altLang="zh-CN" sz="1000" dirty="0">
                <a:solidFill>
                  <a:prstClr val="white"/>
                </a:solidFill>
              </a:rPr>
              <a:t>EDA Lab Tsinghua University</a:t>
            </a:r>
          </a:p>
        </p:txBody>
      </p:sp>
      <p:sp>
        <p:nvSpPr>
          <p:cNvPr id="3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07491" y="6640514"/>
            <a:ext cx="1905000" cy="171017"/>
          </a:xfrm>
          <a:noFill/>
        </p:spPr>
        <p:txBody>
          <a:bodyPr/>
          <a:lstStyle/>
          <a:p>
            <a:fld id="{5B187471-E580-4FAD-A3BE-AE35C8DE95EA}" type="slidenum">
              <a:rPr lang="en-US" altLang="zh-CN" sz="1000">
                <a:solidFill>
                  <a:prstClr val="white"/>
                </a:solidFill>
              </a:rPr>
              <a:pPr/>
              <a:t>4</a:t>
            </a:fld>
            <a:endParaRPr lang="en-US" altLang="zh-CN" sz="1000" dirty="0">
              <a:solidFill>
                <a:prstClr val="white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135188" y="1915958"/>
            <a:ext cx="7772400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Char char="q"/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Times New Roman"/>
                <a:ea typeface="宋体"/>
              </a:rPr>
              <a:t>用二叉树表示</a:t>
            </a:r>
            <a:r>
              <a:rPr lang="en-US" altLang="zh-CN" sz="1800" b="1" dirty="0">
                <a:solidFill>
                  <a:srgbClr val="000000"/>
                </a:solidFill>
                <a:latin typeface="Times New Roman"/>
                <a:ea typeface="宋体"/>
              </a:rPr>
              <a:t>Slicing</a:t>
            </a:r>
            <a:r>
              <a:rPr lang="zh-CN" altLang="zh-CN" sz="1800" b="1" dirty="0">
                <a:solidFill>
                  <a:srgbClr val="000000"/>
                </a:solidFill>
                <a:latin typeface="Times New Roman"/>
                <a:ea typeface="宋体"/>
              </a:rPr>
              <a:t>布图结构，如用+表示上下关系，*表示左右关系，下面的布图规划可表示成右面的二叉树。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zh-CN" altLang="zh-CN" sz="1800" b="1" dirty="0">
                <a:solidFill>
                  <a:srgbClr val="003399"/>
                </a:solidFill>
                <a:latin typeface="Times New Roman"/>
                <a:ea typeface="宋体"/>
              </a:rPr>
              <a:t>形成波兰表达式：</a:t>
            </a:r>
            <a:r>
              <a:rPr lang="en-US" altLang="zh-CN" sz="1800" b="1" dirty="0">
                <a:solidFill>
                  <a:srgbClr val="003399"/>
                </a:solidFill>
                <a:latin typeface="Times New Roman"/>
                <a:ea typeface="宋体"/>
              </a:rPr>
              <a:t>FE+BA+C*+GH*D+*</a:t>
            </a:r>
          </a:p>
        </p:txBody>
      </p:sp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2135188" y="3236000"/>
            <a:ext cx="3276600" cy="2286000"/>
            <a:chOff x="1980" y="1440"/>
            <a:chExt cx="1440" cy="1248"/>
          </a:xfrm>
        </p:grpSpPr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1980" y="1440"/>
              <a:ext cx="36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en-US" altLang="zh-CN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1980" y="1752"/>
              <a:ext cx="36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en-US" altLang="zh-CN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2340" y="1440"/>
              <a:ext cx="360" cy="6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ts val="600"/>
                </a:spcBef>
                <a:defRPr/>
              </a:pPr>
              <a:r>
                <a:rPr kumimoji="1" lang="en-US" altLang="zh-CN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8" name="Text Box 8"/>
            <p:cNvSpPr txBox="1">
              <a:spLocks noChangeArrowheads="1"/>
            </p:cNvSpPr>
            <p:nvPr/>
          </p:nvSpPr>
          <p:spPr bwMode="auto">
            <a:xfrm>
              <a:off x="1980" y="2064"/>
              <a:ext cx="72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en-US" altLang="zh-CN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1980" y="2376"/>
              <a:ext cx="720" cy="3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kumimoji="1" lang="en-US" altLang="zh-CN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2700" y="1908"/>
              <a:ext cx="360" cy="7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ts val="1200"/>
                </a:spcBef>
                <a:defRPr/>
              </a:pPr>
              <a:r>
                <a:rPr kumimoji="1" lang="en-US" altLang="zh-CN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3060" y="1908"/>
              <a:ext cx="360" cy="7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ts val="1200"/>
                </a:spcBef>
                <a:defRPr/>
              </a:pPr>
              <a:r>
                <a:rPr kumimoji="1" lang="en-US" altLang="zh-CN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26" name="Text Box 12"/>
            <p:cNvSpPr txBox="1">
              <a:spLocks noChangeArrowheads="1"/>
            </p:cNvSpPr>
            <p:nvPr/>
          </p:nvSpPr>
          <p:spPr bwMode="auto">
            <a:xfrm>
              <a:off x="2700" y="1440"/>
              <a:ext cx="720" cy="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ts val="400"/>
                </a:spcBef>
                <a:defRPr/>
              </a:pPr>
              <a:r>
                <a:rPr kumimoji="1" lang="en-US" altLang="zh-CN">
                  <a:solidFill>
                    <a:srgbClr val="000000"/>
                  </a:solidFill>
                </a:rPr>
                <a:t>D</a:t>
              </a:r>
            </a:p>
          </p:txBody>
        </p:sp>
      </p:grpSp>
      <p:grpSp>
        <p:nvGrpSpPr>
          <p:cNvPr id="27" name="Group 13"/>
          <p:cNvGrpSpPr>
            <a:grpSpLocks/>
          </p:cNvGrpSpPr>
          <p:nvPr/>
        </p:nvGrpSpPr>
        <p:grpSpPr bwMode="auto">
          <a:xfrm>
            <a:off x="6242050" y="2898389"/>
            <a:ext cx="3886200" cy="2619443"/>
            <a:chOff x="5985" y="1909"/>
            <a:chExt cx="3840" cy="2579"/>
          </a:xfrm>
        </p:grpSpPr>
        <p:graphicFrame>
          <p:nvGraphicFramePr>
            <p:cNvPr id="31" name="Object 14"/>
            <p:cNvGraphicFramePr>
              <a:graphicFrameLocks noChangeAspect="1"/>
            </p:cNvGraphicFramePr>
            <p:nvPr>
              <p:extLst/>
            </p:nvPr>
          </p:nvGraphicFramePr>
          <p:xfrm>
            <a:off x="5985" y="1909"/>
            <a:ext cx="3780" cy="2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VISIO" r:id="rId5" imgW="3209544" imgH="2098548" progId="Visio.Drawing.11">
                    <p:embed/>
                  </p:oleObj>
                </mc:Choice>
                <mc:Fallback>
                  <p:oleObj name="VISIO" r:id="rId5" imgW="3209544" imgH="2098548" progId="Visio.Drawing.11">
                    <p:embed/>
                    <p:pic>
                      <p:nvPicPr>
                        <p:cNvPr id="3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5" y="1909"/>
                          <a:ext cx="3780" cy="2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Text Box 15"/>
            <p:cNvSpPr txBox="1">
              <a:spLocks noChangeArrowheads="1"/>
            </p:cNvSpPr>
            <p:nvPr/>
          </p:nvSpPr>
          <p:spPr bwMode="auto">
            <a:xfrm>
              <a:off x="8159" y="4128"/>
              <a:ext cx="1666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spcBef>
                  <a:spcPts val="750"/>
                </a:spcBef>
                <a:spcAft>
                  <a:spcPts val="800"/>
                </a:spcAft>
                <a:defRPr/>
              </a:pPr>
              <a:r>
                <a:rPr kumimoji="1" lang="en-US" altLang="zh-CN" sz="1600" b="1" dirty="0">
                  <a:solidFill>
                    <a:srgbClr val="000000"/>
                  </a:solidFill>
                  <a:latin typeface="Arial" pitchFamily="34" charset="0"/>
                  <a:ea typeface="黑体" pitchFamily="49" charset="-122"/>
                </a:rPr>
                <a:t>Slicing</a:t>
              </a:r>
              <a:r>
                <a:rPr kumimoji="1" lang="zh-CN" altLang="en-US" sz="1600" b="1" dirty="0">
                  <a:solidFill>
                    <a:srgbClr val="000000"/>
                  </a:solidFill>
                  <a:latin typeface="Arial" pitchFamily="34" charset="0"/>
                  <a:ea typeface="黑体" pitchFamily="49" charset="-122"/>
                </a:rPr>
                <a:t>树</a:t>
              </a:r>
            </a:p>
          </p:txBody>
        </p:sp>
      </p:grpSp>
      <p:sp>
        <p:nvSpPr>
          <p:cNvPr id="33" name="AutoShape 17"/>
          <p:cNvSpPr>
            <a:spLocks noChangeArrowheads="1"/>
          </p:cNvSpPr>
          <p:nvPr/>
        </p:nvSpPr>
        <p:spPr bwMode="auto">
          <a:xfrm>
            <a:off x="5664201" y="3731300"/>
            <a:ext cx="576263" cy="431800"/>
          </a:xfrm>
          <a:prstGeom prst="rightArrow">
            <a:avLst>
              <a:gd name="adj1" fmla="val 50000"/>
              <a:gd name="adj2" fmla="val 33364"/>
            </a:avLst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>
              <a:defRPr/>
            </a:pP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7040563" y="5963325"/>
            <a:ext cx="2297424" cy="36933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>
              <a:defRPr/>
            </a:pPr>
            <a:r>
              <a:rPr kumimoji="1" lang="en-US" altLang="zh-CN" b="1">
                <a:solidFill>
                  <a:srgbClr val="003399"/>
                </a:solidFill>
              </a:rPr>
              <a:t>FE+BA+C*+GH*D+*</a:t>
            </a:r>
          </a:p>
        </p:txBody>
      </p:sp>
      <p:sp>
        <p:nvSpPr>
          <p:cNvPr id="35" name="AutoShape 20"/>
          <p:cNvSpPr>
            <a:spLocks noChangeArrowheads="1"/>
          </p:cNvSpPr>
          <p:nvPr/>
        </p:nvSpPr>
        <p:spPr bwMode="auto">
          <a:xfrm>
            <a:off x="8112125" y="5460088"/>
            <a:ext cx="43180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>
              <a:defRPr/>
            </a:pP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6" name="TextBox 20"/>
          <p:cNvSpPr txBox="1">
            <a:spLocks noChangeArrowheads="1"/>
          </p:cNvSpPr>
          <p:nvPr/>
        </p:nvSpPr>
        <p:spPr bwMode="auto">
          <a:xfrm>
            <a:off x="1906229" y="1345396"/>
            <a:ext cx="602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400" b="1" dirty="0">
                <a:ea typeface="黑体" pitchFamily="49" charset="-122"/>
                <a:cs typeface="Times New Roman" pitchFamily="18" charset="0"/>
              </a:rPr>
              <a:t>Slicing</a:t>
            </a:r>
            <a:r>
              <a:rPr lang="zh-CN" altLang="en-US" sz="2400" b="1" dirty="0">
                <a:ea typeface="黑体" pitchFamily="49" charset="-122"/>
                <a:cs typeface="Times New Roman" pitchFamily="18" charset="0"/>
              </a:rPr>
              <a:t>布图表示示例：几何拓扑→布图表示</a:t>
            </a:r>
          </a:p>
        </p:txBody>
      </p:sp>
      <p:sp>
        <p:nvSpPr>
          <p:cNvPr id="37" name="文本框 13"/>
          <p:cNvSpPr txBox="1">
            <a:spLocks noChangeArrowheads="1"/>
          </p:cNvSpPr>
          <p:nvPr/>
        </p:nvSpPr>
        <p:spPr bwMode="auto">
          <a:xfrm>
            <a:off x="4481587" y="878538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划分</a:t>
            </a:r>
          </a:p>
        </p:txBody>
      </p:sp>
      <p:sp>
        <p:nvSpPr>
          <p:cNvPr id="38" name="文本框 14"/>
          <p:cNvSpPr txBox="1">
            <a:spLocks noChangeArrowheads="1"/>
          </p:cNvSpPr>
          <p:nvPr/>
        </p:nvSpPr>
        <p:spPr bwMode="auto">
          <a:xfrm>
            <a:off x="8379728" y="885876"/>
            <a:ext cx="87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时钟树</a:t>
            </a:r>
          </a:p>
        </p:txBody>
      </p:sp>
      <p:sp>
        <p:nvSpPr>
          <p:cNvPr id="39" name="文本框 15"/>
          <p:cNvSpPr txBox="1">
            <a:spLocks noChangeArrowheads="1"/>
          </p:cNvSpPr>
          <p:nvPr/>
        </p:nvSpPr>
        <p:spPr bwMode="auto">
          <a:xfrm>
            <a:off x="7524212" y="885876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布线</a:t>
            </a:r>
          </a:p>
        </p:txBody>
      </p:sp>
      <p:sp>
        <p:nvSpPr>
          <p:cNvPr id="40" name="文本框 14"/>
          <p:cNvSpPr txBox="1">
            <a:spLocks noChangeArrowheads="1"/>
          </p:cNvSpPr>
          <p:nvPr/>
        </p:nvSpPr>
        <p:spPr bwMode="auto">
          <a:xfrm>
            <a:off x="5324853" y="885876"/>
            <a:ext cx="1107996" cy="369332"/>
          </a:xfrm>
          <a:prstGeom prst="rect">
            <a:avLst/>
          </a:prstGeom>
          <a:solidFill>
            <a:srgbClr val="5C307D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white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布图规划</a:t>
            </a:r>
          </a:p>
        </p:txBody>
      </p:sp>
      <p:sp>
        <p:nvSpPr>
          <p:cNvPr id="41" name="文本框 15"/>
          <p:cNvSpPr txBox="1">
            <a:spLocks noChangeArrowheads="1"/>
          </p:cNvSpPr>
          <p:nvPr/>
        </p:nvSpPr>
        <p:spPr bwMode="auto">
          <a:xfrm>
            <a:off x="6644871" y="885876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布局</a:t>
            </a:r>
          </a:p>
        </p:txBody>
      </p:sp>
      <p:sp>
        <p:nvSpPr>
          <p:cNvPr id="47" name="文本框 14"/>
          <p:cNvSpPr txBox="1">
            <a:spLocks noChangeArrowheads="1"/>
          </p:cNvSpPr>
          <p:nvPr/>
        </p:nvSpPr>
        <p:spPr bwMode="auto">
          <a:xfrm>
            <a:off x="9462513" y="893496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供电网络</a:t>
            </a:r>
          </a:p>
        </p:txBody>
      </p:sp>
    </p:spTree>
    <p:extLst>
      <p:ext uri="{BB962C8B-B14F-4D97-AF65-F5344CB8AC3E}">
        <p14:creationId xmlns:p14="http://schemas.microsoft.com/office/powerpoint/2010/main" val="6323915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97999" y="128708"/>
            <a:ext cx="1591733" cy="67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520826" y="0"/>
            <a:ext cx="9147175" cy="46038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509712" y="812256"/>
            <a:ext cx="91471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20826" y="6640514"/>
            <a:ext cx="9147175" cy="217487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759868" y="6544008"/>
            <a:ext cx="39989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6"/>
          <p:cNvSpPr txBox="1">
            <a:spLocks noChangeArrowheads="1"/>
          </p:cNvSpPr>
          <p:nvPr/>
        </p:nvSpPr>
        <p:spPr bwMode="auto">
          <a:xfrm>
            <a:off x="1759868" y="218000"/>
            <a:ext cx="3762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C307D"/>
                </a:solidFill>
                <a:latin typeface="华文楷体"/>
                <a:ea typeface="华文楷体"/>
                <a:cs typeface="华文楷体"/>
              </a:rPr>
              <a:t>1</a:t>
            </a:r>
            <a:endParaRPr lang="zh-CN" altLang="en-US" sz="3200" b="1" dirty="0">
              <a:solidFill>
                <a:srgbClr val="5C307D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0" name="文本框 18"/>
          <p:cNvSpPr txBox="1"/>
          <p:nvPr/>
        </p:nvSpPr>
        <p:spPr>
          <a:xfrm>
            <a:off x="2218655" y="233873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黑体" pitchFamily="49" charset="-122"/>
                <a:ea typeface="黑体" pitchFamily="49" charset="-122"/>
              </a:rPr>
              <a:t>电子设计自动化</a:t>
            </a: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1971005" y="397388"/>
            <a:ext cx="246063" cy="246063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日期占位符 1"/>
          <p:cNvSpPr>
            <a:spLocks noGrp="1"/>
          </p:cNvSpPr>
          <p:nvPr>
            <p:ph type="dt" sz="quarter" idx="10"/>
          </p:nvPr>
        </p:nvSpPr>
        <p:spPr>
          <a:xfrm>
            <a:off x="2209800" y="6648263"/>
            <a:ext cx="1905000" cy="171017"/>
          </a:xfrm>
          <a:noFill/>
        </p:spPr>
        <p:txBody>
          <a:bodyPr/>
          <a:lstStyle/>
          <a:p>
            <a:fld id="{BB6ADD14-E570-493D-A463-9D1A7B1AEAE1}" type="datetime3">
              <a:rPr lang="en-US" altLang="zh-CN" sz="1000">
                <a:solidFill>
                  <a:prstClr val="white"/>
                </a:solidFill>
              </a:rPr>
              <a:pPr/>
              <a:t>18 December 2018</a:t>
            </a:fld>
            <a:endParaRPr lang="en-US" altLang="zh-CN" sz="1000" dirty="0">
              <a:solidFill>
                <a:prstClr val="white"/>
              </a:solidFill>
            </a:endParaRPr>
          </a:p>
        </p:txBody>
      </p:sp>
      <p:sp>
        <p:nvSpPr>
          <p:cNvPr id="28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553622" y="6648250"/>
            <a:ext cx="2895600" cy="171017"/>
          </a:xfrm>
          <a:noFill/>
        </p:spPr>
        <p:txBody>
          <a:bodyPr/>
          <a:lstStyle/>
          <a:p>
            <a:r>
              <a:rPr lang="en-US" altLang="zh-CN" sz="1000" dirty="0">
                <a:solidFill>
                  <a:prstClr val="white"/>
                </a:solidFill>
              </a:rPr>
              <a:t>EDA Lab Tsinghua University</a:t>
            </a:r>
          </a:p>
        </p:txBody>
      </p:sp>
      <p:sp>
        <p:nvSpPr>
          <p:cNvPr id="3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07491" y="6640514"/>
            <a:ext cx="1905000" cy="171017"/>
          </a:xfrm>
          <a:noFill/>
        </p:spPr>
        <p:txBody>
          <a:bodyPr/>
          <a:lstStyle/>
          <a:p>
            <a:fld id="{5B187471-E580-4FAD-A3BE-AE35C8DE95EA}" type="slidenum">
              <a:rPr lang="en-US" altLang="zh-CN" sz="1000">
                <a:solidFill>
                  <a:prstClr val="white"/>
                </a:solidFill>
              </a:rPr>
              <a:pPr/>
              <a:t>5</a:t>
            </a:fld>
            <a:endParaRPr lang="en-US" altLang="zh-CN" sz="1000" dirty="0">
              <a:solidFill>
                <a:prstClr val="white"/>
              </a:solidFill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014083" y="4369183"/>
            <a:ext cx="124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800" b="1" dirty="0">
                <a:solidFill>
                  <a:srgbClr val="000000"/>
                </a:solidFill>
              </a:rPr>
              <a:t>3</a:t>
            </a:r>
            <a:r>
              <a:rPr lang="en-US" altLang="zh-CN" sz="1800" b="1" u="sng" dirty="0">
                <a:solidFill>
                  <a:srgbClr val="FF0000"/>
                </a:solidFill>
              </a:rPr>
              <a:t>4</a:t>
            </a:r>
            <a:r>
              <a:rPr lang="en-US" altLang="zh-CN" sz="1800" b="1" dirty="0">
                <a:solidFill>
                  <a:srgbClr val="000000"/>
                </a:solidFill>
              </a:rPr>
              <a:t>*</a:t>
            </a:r>
            <a:r>
              <a:rPr lang="en-US" altLang="zh-CN" sz="1800" b="1" u="sng" dirty="0">
                <a:solidFill>
                  <a:srgbClr val="FF0000"/>
                </a:solidFill>
              </a:rPr>
              <a:t>2</a:t>
            </a:r>
            <a:r>
              <a:rPr lang="en-US" altLang="zh-CN" sz="1800" b="1" dirty="0">
                <a:solidFill>
                  <a:srgbClr val="000000"/>
                </a:solidFill>
              </a:rPr>
              <a:t>+5*1+</a:t>
            </a: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6750933" y="4369183"/>
            <a:ext cx="124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800" b="1" dirty="0">
                <a:solidFill>
                  <a:srgbClr val="000000"/>
                </a:solidFill>
              </a:rPr>
              <a:t>32*4</a:t>
            </a:r>
            <a:r>
              <a:rPr lang="en-US" altLang="zh-CN" sz="1800" b="1" u="sng" dirty="0">
                <a:solidFill>
                  <a:srgbClr val="FF0000"/>
                </a:solidFill>
              </a:rPr>
              <a:t>+5</a:t>
            </a:r>
            <a:r>
              <a:rPr lang="en-US" altLang="zh-CN" sz="1800" b="1" dirty="0">
                <a:solidFill>
                  <a:srgbClr val="000000"/>
                </a:solidFill>
              </a:rPr>
              <a:t>*1+</a:t>
            </a:r>
          </a:p>
        </p:txBody>
      </p:sp>
      <p:sp>
        <p:nvSpPr>
          <p:cNvPr id="37" name="Text Box 23"/>
          <p:cNvSpPr txBox="1">
            <a:spLocks noChangeArrowheads="1"/>
          </p:cNvSpPr>
          <p:nvPr/>
        </p:nvSpPr>
        <p:spPr bwMode="auto">
          <a:xfrm>
            <a:off x="3914775" y="6216738"/>
            <a:ext cx="124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800" b="1">
                <a:solidFill>
                  <a:srgbClr val="000000"/>
                </a:solidFill>
              </a:rPr>
              <a:t>32*45*+1+</a:t>
            </a:r>
          </a:p>
        </p:txBody>
      </p:sp>
      <p:sp>
        <p:nvSpPr>
          <p:cNvPr id="43" name="Text Box 29"/>
          <p:cNvSpPr txBox="1">
            <a:spLocks noChangeArrowheads="1"/>
          </p:cNvSpPr>
          <p:nvPr/>
        </p:nvSpPr>
        <p:spPr bwMode="auto">
          <a:xfrm>
            <a:off x="6791225" y="6216738"/>
            <a:ext cx="124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800" b="1" dirty="0">
                <a:solidFill>
                  <a:srgbClr val="000000"/>
                </a:solidFill>
              </a:rPr>
              <a:t>32*45</a:t>
            </a:r>
            <a:r>
              <a:rPr lang="en-US" altLang="zh-CN" sz="1800" b="1" u="sng" dirty="0">
                <a:solidFill>
                  <a:srgbClr val="FF0000"/>
                </a:solidFill>
              </a:rPr>
              <a:t>+*</a:t>
            </a:r>
            <a:r>
              <a:rPr lang="en-US" altLang="zh-CN" sz="1800" b="1" dirty="0">
                <a:solidFill>
                  <a:srgbClr val="000000"/>
                </a:solidFill>
              </a:rPr>
              <a:t>1+</a:t>
            </a:r>
          </a:p>
        </p:txBody>
      </p:sp>
      <p:sp>
        <p:nvSpPr>
          <p:cNvPr id="44" name="AutoShape 30"/>
          <p:cNvSpPr>
            <a:spLocks noChangeArrowheads="1"/>
          </p:cNvSpPr>
          <p:nvPr/>
        </p:nvSpPr>
        <p:spPr bwMode="auto">
          <a:xfrm>
            <a:off x="5617458" y="3432559"/>
            <a:ext cx="792162" cy="287337"/>
          </a:xfrm>
          <a:prstGeom prst="rightArrow">
            <a:avLst>
              <a:gd name="adj1" fmla="val 50000"/>
              <a:gd name="adj2" fmla="val 68923"/>
            </a:avLst>
          </a:prstGeom>
          <a:solidFill>
            <a:srgbClr val="D23DF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>
              <a:defRPr/>
            </a:pP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5" name="AutoShape 31"/>
          <p:cNvSpPr>
            <a:spLocks noChangeArrowheads="1"/>
          </p:cNvSpPr>
          <p:nvPr/>
        </p:nvSpPr>
        <p:spPr bwMode="auto">
          <a:xfrm>
            <a:off x="5594880" y="5614524"/>
            <a:ext cx="863600" cy="288925"/>
          </a:xfrm>
          <a:prstGeom prst="leftArrow">
            <a:avLst>
              <a:gd name="adj1" fmla="val 50000"/>
              <a:gd name="adj2" fmla="val 74725"/>
            </a:avLst>
          </a:prstGeom>
          <a:solidFill>
            <a:srgbClr val="D23DF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>
              <a:defRPr/>
            </a:pP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AutoShape 32"/>
          <p:cNvSpPr>
            <a:spLocks noChangeArrowheads="1"/>
          </p:cNvSpPr>
          <p:nvPr/>
        </p:nvSpPr>
        <p:spPr bwMode="auto">
          <a:xfrm>
            <a:off x="8118657" y="4517894"/>
            <a:ext cx="215900" cy="1152525"/>
          </a:xfrm>
          <a:prstGeom prst="curvedLeftArrow">
            <a:avLst>
              <a:gd name="adj1" fmla="val 106765"/>
              <a:gd name="adj2" fmla="val 213529"/>
              <a:gd name="adj3" fmla="val 33333"/>
            </a:avLst>
          </a:prstGeom>
          <a:solidFill>
            <a:srgbClr val="D23DF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>
              <a:defRPr/>
            </a:pP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Text Box 33"/>
          <p:cNvSpPr txBox="1">
            <a:spLocks noChangeArrowheads="1"/>
          </p:cNvSpPr>
          <p:nvPr/>
        </p:nvSpPr>
        <p:spPr bwMode="auto">
          <a:xfrm>
            <a:off x="5758746" y="3072195"/>
            <a:ext cx="5116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b="1">
                <a:solidFill>
                  <a:srgbClr val="000000"/>
                </a:solidFill>
              </a:rPr>
              <a:t>M</a:t>
            </a:r>
            <a:r>
              <a:rPr lang="en-US" altLang="zh-CN" b="1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8" name="Text Box 34"/>
          <p:cNvSpPr txBox="1">
            <a:spLocks noChangeArrowheads="1"/>
          </p:cNvSpPr>
          <p:nvPr/>
        </p:nvSpPr>
        <p:spPr bwMode="auto">
          <a:xfrm>
            <a:off x="5822335" y="5285330"/>
            <a:ext cx="5116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b="1">
                <a:solidFill>
                  <a:srgbClr val="000000"/>
                </a:solidFill>
              </a:rPr>
              <a:t>M</a:t>
            </a:r>
            <a:r>
              <a:rPr lang="en-US" altLang="zh-CN" b="1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9" name="Text Box 35"/>
          <p:cNvSpPr txBox="1">
            <a:spLocks noChangeArrowheads="1"/>
          </p:cNvSpPr>
          <p:nvPr/>
        </p:nvSpPr>
        <p:spPr bwMode="auto">
          <a:xfrm>
            <a:off x="8299657" y="4697280"/>
            <a:ext cx="5116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b="1" dirty="0">
                <a:solidFill>
                  <a:srgbClr val="000000"/>
                </a:solidFill>
              </a:rPr>
              <a:t>M</a:t>
            </a:r>
            <a:r>
              <a:rPr lang="en-US" altLang="zh-CN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2443581" y="1815443"/>
            <a:ext cx="7721848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>
              <a:lnSpc>
                <a:spcPct val="110000"/>
              </a:lnSpc>
              <a:defRPr/>
            </a:pPr>
            <a:r>
              <a:rPr lang="en-US" altLang="zh-CN" sz="1600" dirty="0">
                <a:solidFill>
                  <a:sysClr val="windowText" lastClr="000000"/>
                </a:solidFill>
              </a:rPr>
              <a:t>– M1: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交换相邻操作数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 (ignoring chains)</a:t>
            </a:r>
          </a:p>
          <a:p>
            <a:pPr eaLnBrk="0">
              <a:lnSpc>
                <a:spcPct val="110000"/>
              </a:lnSpc>
              <a:defRPr/>
            </a:pPr>
            <a:r>
              <a:rPr lang="en-US" altLang="zh-CN" sz="1600" dirty="0">
                <a:solidFill>
                  <a:sysClr val="windowText" lastClr="000000"/>
                </a:solidFill>
              </a:rPr>
              <a:t>– M2: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操作符链取反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eaLnBrk="0">
              <a:lnSpc>
                <a:spcPct val="110000"/>
              </a:lnSpc>
              <a:defRPr/>
            </a:pPr>
            <a:r>
              <a:rPr lang="en-US" altLang="zh-CN" sz="1600" dirty="0">
                <a:solidFill>
                  <a:sysClr val="windowText" lastClr="000000"/>
                </a:solidFill>
              </a:rPr>
              <a:t>– M3: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交换相邻操作数和操作符</a:t>
            </a:r>
            <a:endParaRPr lang="en-US" altLang="zh-CN" sz="1600" dirty="0">
              <a:solidFill>
                <a:sysClr val="windowText" lastClr="000000"/>
              </a:solidFill>
            </a:endParaRPr>
          </a:p>
        </p:txBody>
      </p:sp>
      <p:sp>
        <p:nvSpPr>
          <p:cNvPr id="126" name="Rectangle 6"/>
          <p:cNvSpPr>
            <a:spLocks noChangeArrowheads="1"/>
          </p:cNvSpPr>
          <p:nvPr/>
        </p:nvSpPr>
        <p:spPr bwMode="auto">
          <a:xfrm>
            <a:off x="2217067" y="1320471"/>
            <a:ext cx="51179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73050" indent="-273050" eaLnBrk="0">
              <a:buClr>
                <a:srgbClr val="D23DF5"/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400" b="1" dirty="0">
                <a:solidFill>
                  <a:sysClr val="windowText" lastClr="000000"/>
                </a:solidFill>
                <a:latin typeface="黑体" pitchFamily="49" charset="-122"/>
                <a:ea typeface="黑体" pitchFamily="49" charset="-122"/>
              </a:rPr>
              <a:t>三种新解产生方式</a:t>
            </a:r>
            <a:endParaRPr lang="en-US" altLang="zh-CN" sz="2400" b="1" dirty="0">
              <a:solidFill>
                <a:sysClr val="windowText" lastClr="0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670" y="2994434"/>
            <a:ext cx="1207128" cy="132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11" y="2928873"/>
            <a:ext cx="1173822" cy="148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51" y="3000758"/>
            <a:ext cx="1207994" cy="132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57" y="2949401"/>
            <a:ext cx="1157545" cy="145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535" y="5039784"/>
            <a:ext cx="1085108" cy="126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94" y="4960651"/>
            <a:ext cx="1196623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836" y="4907316"/>
            <a:ext cx="1203823" cy="131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47" y="4960650"/>
            <a:ext cx="1058322" cy="123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文本框 13"/>
          <p:cNvSpPr txBox="1">
            <a:spLocks noChangeArrowheads="1"/>
          </p:cNvSpPr>
          <p:nvPr/>
        </p:nvSpPr>
        <p:spPr bwMode="auto">
          <a:xfrm>
            <a:off x="4481587" y="878538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划分</a:t>
            </a:r>
          </a:p>
        </p:txBody>
      </p:sp>
      <p:sp>
        <p:nvSpPr>
          <p:cNvPr id="39" name="文本框 14"/>
          <p:cNvSpPr txBox="1">
            <a:spLocks noChangeArrowheads="1"/>
          </p:cNvSpPr>
          <p:nvPr/>
        </p:nvSpPr>
        <p:spPr bwMode="auto">
          <a:xfrm>
            <a:off x="8379728" y="885876"/>
            <a:ext cx="87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时钟树</a:t>
            </a:r>
          </a:p>
        </p:txBody>
      </p:sp>
      <p:sp>
        <p:nvSpPr>
          <p:cNvPr id="40" name="文本框 15"/>
          <p:cNvSpPr txBox="1">
            <a:spLocks noChangeArrowheads="1"/>
          </p:cNvSpPr>
          <p:nvPr/>
        </p:nvSpPr>
        <p:spPr bwMode="auto">
          <a:xfrm>
            <a:off x="7524212" y="885876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布线</a:t>
            </a:r>
          </a:p>
        </p:txBody>
      </p:sp>
      <p:sp>
        <p:nvSpPr>
          <p:cNvPr id="41" name="文本框 14"/>
          <p:cNvSpPr txBox="1">
            <a:spLocks noChangeArrowheads="1"/>
          </p:cNvSpPr>
          <p:nvPr/>
        </p:nvSpPr>
        <p:spPr bwMode="auto">
          <a:xfrm>
            <a:off x="5324853" y="885876"/>
            <a:ext cx="1107996" cy="369332"/>
          </a:xfrm>
          <a:prstGeom prst="rect">
            <a:avLst/>
          </a:prstGeom>
          <a:solidFill>
            <a:srgbClr val="5C307D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white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布图规划</a:t>
            </a:r>
          </a:p>
        </p:txBody>
      </p:sp>
      <p:sp>
        <p:nvSpPr>
          <p:cNvPr id="42" name="文本框 15"/>
          <p:cNvSpPr txBox="1">
            <a:spLocks noChangeArrowheads="1"/>
          </p:cNvSpPr>
          <p:nvPr/>
        </p:nvSpPr>
        <p:spPr bwMode="auto">
          <a:xfrm>
            <a:off x="6644871" y="885876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布局</a:t>
            </a:r>
          </a:p>
        </p:txBody>
      </p:sp>
      <p:sp>
        <p:nvSpPr>
          <p:cNvPr id="50" name="文本框 14"/>
          <p:cNvSpPr txBox="1">
            <a:spLocks noChangeArrowheads="1"/>
          </p:cNvSpPr>
          <p:nvPr/>
        </p:nvSpPr>
        <p:spPr bwMode="auto">
          <a:xfrm>
            <a:off x="9462513" y="893496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prstClr val="black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/>
              <a:t>供电网络</a:t>
            </a:r>
          </a:p>
        </p:txBody>
      </p:sp>
    </p:spTree>
    <p:extLst>
      <p:ext uri="{BB962C8B-B14F-4D97-AF65-F5344CB8AC3E}">
        <p14:creationId xmlns:p14="http://schemas.microsoft.com/office/powerpoint/2010/main" val="23187880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标题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62075"/>
          </a:xfrm>
          <a:prstGeom prst="rect">
            <a:avLst/>
          </a:prstGeom>
        </p:spPr>
        <p:txBody>
          <a:bodyPr/>
          <a:lstStyle/>
          <a:p>
            <a:r>
              <a:rPr dirty="0"/>
              <a:t>(Normalized) Polish Expression</a:t>
            </a:r>
          </a:p>
        </p:txBody>
      </p:sp>
      <p:sp>
        <p:nvSpPr>
          <p:cNvPr id="131" name="内容占位符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6774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9455" indent="-219455" defTabSz="877823">
              <a:lnSpc>
                <a:spcPct val="81000"/>
              </a:lnSpc>
              <a:spcBef>
                <a:spcPts val="900"/>
              </a:spcBef>
              <a:defRPr sz="2688"/>
            </a:pPr>
            <a:r>
              <a:rPr dirty="0" err="1"/>
              <a:t>我们实现了一个slicing</a:t>
            </a:r>
            <a:r>
              <a:rPr dirty="0"/>
              <a:t> tree (</a:t>
            </a:r>
            <a:r>
              <a:rPr dirty="0" err="1"/>
              <a:t>容器类</a:t>
            </a:r>
            <a:r>
              <a:rPr dirty="0"/>
              <a:t>), </a:t>
            </a:r>
            <a:r>
              <a:rPr dirty="0" err="1"/>
              <a:t>并实现一个后序遍历顺序的双向迭代器</a:t>
            </a:r>
            <a:r>
              <a:rPr dirty="0"/>
              <a:t>. </a:t>
            </a:r>
            <a:endParaRPr lang="en-US" altLang="zh-CN" dirty="0"/>
          </a:p>
          <a:p>
            <a:pPr marL="219455" indent="-219455" defTabSz="877823">
              <a:lnSpc>
                <a:spcPct val="81000"/>
              </a:lnSpc>
              <a:spcBef>
                <a:spcPts val="900"/>
              </a:spcBef>
              <a:defRPr sz="2688"/>
            </a:pPr>
            <a:r>
              <a:rPr dirty="0" err="1"/>
              <a:t>将迭代器</a:t>
            </a:r>
            <a:r>
              <a:rPr lang="en-US" altLang="zh-CN" dirty="0"/>
              <a:t> (</a:t>
            </a:r>
            <a:r>
              <a:rPr lang="zh-CN" altLang="en-US" dirty="0"/>
              <a:t>指针</a:t>
            </a:r>
            <a:r>
              <a:rPr lang="en-US" altLang="zh-CN" dirty="0"/>
              <a:t>) </a:t>
            </a:r>
            <a:r>
              <a:rPr dirty="0" err="1"/>
              <a:t>按照后序遍历顺序存在一个vector中</a:t>
            </a:r>
            <a:r>
              <a:rPr dirty="0"/>
              <a:t>，</a:t>
            </a:r>
            <a:r>
              <a:rPr lang="zh-CN" altLang="en-US" dirty="0"/>
              <a:t>即</a:t>
            </a:r>
            <a:r>
              <a:rPr lang="en-US" altLang="zh-CN" dirty="0"/>
              <a:t>normalized polish expression</a:t>
            </a:r>
          </a:p>
          <a:p>
            <a:pPr marL="219455" indent="-219455" defTabSz="877823">
              <a:lnSpc>
                <a:spcPct val="81000"/>
              </a:lnSpc>
              <a:spcBef>
                <a:spcPts val="900"/>
              </a:spcBef>
              <a:defRPr sz="2688"/>
            </a:pPr>
            <a:r>
              <a:rPr lang="en-US" dirty="0"/>
              <a:t>S</a:t>
            </a:r>
            <a:r>
              <a:rPr dirty="0"/>
              <a:t>licing </a:t>
            </a:r>
            <a:r>
              <a:rPr dirty="0" err="1"/>
              <a:t>tree和vector</a:t>
            </a:r>
            <a:r>
              <a:rPr dirty="0"/>
              <a:t> </a:t>
            </a:r>
            <a:r>
              <a:rPr dirty="0" err="1"/>
              <a:t>同步地进行perturbation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17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Simulated Annealing</a:t>
            </a:r>
          </a:p>
        </p:txBody>
      </p:sp>
      <p:sp>
        <p:nvSpPr>
          <p:cNvPr id="134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初始温度：</a:t>
            </a:r>
          </a:p>
          <a:p>
            <a:r>
              <a:t>平衡条件：该温度下 accept 次数，与模块数量相关</a:t>
            </a:r>
          </a:p>
          <a:p>
            <a:r>
              <a:t>降温方式：比例与固定数值结合</a:t>
            </a:r>
          </a:p>
          <a:p>
            <a:r>
              <a:t>终止条件：温度低于阈值</a:t>
            </a:r>
          </a:p>
          <a:p>
            <a:r>
              <a:t>算法结束标准：N 轮模拟退火后 Utility 仍无变化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方程"/>
              <p:cNvSpPr txBox="1"/>
              <p:nvPr/>
            </p:nvSpPr>
            <p:spPr>
              <a:xfrm>
                <a:off x="2885808" y="1819224"/>
                <a:ext cx="2045720" cy="5947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𝑖𝑛𝑖𝑡𝑡𝑖𝑎𝑙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𝑎𝑣𝑒𝑟𝑎𝑔𝑒</m:t>
                              </m:r>
                            </m:sub>
                          </m:sSub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5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808" y="1819224"/>
                <a:ext cx="2045720" cy="594754"/>
              </a:xfrm>
              <a:prstGeom prst="rect">
                <a:avLst/>
              </a:prstGeom>
              <a:blipFill>
                <a:blip r:embed="rId2"/>
                <a:stretch>
                  <a:fillRect r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方程"/>
              <p:cNvSpPr txBox="1"/>
              <p:nvPr/>
            </p:nvSpPr>
            <p:spPr>
              <a:xfrm>
                <a:off x="6341357" y="3171191"/>
                <a:ext cx="1739251" cy="3083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𝑘𝑇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sz="2600"/>
              </a:p>
            </p:txBody>
          </p:sp>
        </mc:Choice>
        <mc:Fallback xmlns="">
          <p:sp>
            <p:nvSpPr>
              <p:cNvPr id="136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357" y="3171191"/>
                <a:ext cx="1739251" cy="308312"/>
              </a:xfrm>
              <a:prstGeom prst="rect">
                <a:avLst/>
              </a:prstGeom>
              <a:blipFill>
                <a:blip r:embed="rId3"/>
                <a:stretch>
                  <a:fillRect r="-7692" b="-235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标题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独特的工作</a:t>
            </a:r>
          </a:p>
        </p:txBody>
      </p:sp>
      <p:sp>
        <p:nvSpPr>
          <p:cNvPr id="139" name="副标题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Curve Function</a:t>
            </a:r>
          </a:p>
        </p:txBody>
      </p:sp>
      <p:sp>
        <p:nvSpPr>
          <p:cNvPr id="142" name="内容占位符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010400" cy="2682875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 err="1"/>
              <a:t>将模块的矩形包络</a:t>
            </a:r>
            <a:r>
              <a:rPr dirty="0"/>
              <a:t>(x, y)</a:t>
            </a:r>
            <a:r>
              <a:rPr dirty="0" err="1"/>
              <a:t>视为一个平面规划</a:t>
            </a:r>
            <a:r>
              <a:rPr dirty="0"/>
              <a:t>, </a:t>
            </a:r>
            <a:r>
              <a:rPr dirty="0" err="1"/>
              <a:t>边界称为curve</a:t>
            </a:r>
            <a:r>
              <a:rPr dirty="0"/>
              <a:t> function</a:t>
            </a:r>
            <a:endParaRPr lang="en-US" altLang="zh-CN" dirty="0"/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 err="1"/>
              <a:t>垂直结合</a:t>
            </a:r>
            <a:r>
              <a:rPr dirty="0"/>
              <a:t>: curve function </a:t>
            </a:r>
            <a:r>
              <a:rPr dirty="0" err="1"/>
              <a:t>垂直方向叠加</a:t>
            </a:r>
            <a:endParaRPr dirty="0"/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 err="1"/>
              <a:t>水平结合</a:t>
            </a:r>
            <a:r>
              <a:rPr dirty="0"/>
              <a:t>: curve function </a:t>
            </a:r>
            <a:r>
              <a:rPr dirty="0" err="1"/>
              <a:t>水平方向叠加</a:t>
            </a:r>
            <a:endParaRPr dirty="0"/>
          </a:p>
          <a:p>
            <a:pPr marL="224027" indent="-224027" defTabSz="896111">
              <a:spcBef>
                <a:spcPts val="900"/>
              </a:spcBef>
              <a:defRPr sz="2744"/>
            </a:pPr>
            <a:endParaRPr dirty="0"/>
          </a:p>
          <a:p>
            <a:pPr marL="224027" indent="-224027" defTabSz="896111">
              <a:spcBef>
                <a:spcPts val="900"/>
              </a:spcBef>
              <a:defRPr sz="2744"/>
            </a:pP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A88035-2FD4-4659-8858-BCBCE61D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0" y="681037"/>
            <a:ext cx="2971800" cy="24574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B074B70-0427-4502-827A-19EEAAFE317D}"/>
                  </a:ext>
                </a:extLst>
              </p:cNvPr>
              <p:cNvSpPr/>
              <p:nvPr/>
            </p:nvSpPr>
            <p:spPr>
              <a:xfrm>
                <a:off x="1054100" y="3857738"/>
                <a:ext cx="9855200" cy="2319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defTabSz="896111"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744"/>
                </a:pPr>
                <a:r>
                  <a:rPr lang="zh-CN" altLang="en-US" dirty="0"/>
                  <a:t>处理软模块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我们的框架可以处理软模块，只是</a:t>
                </a:r>
                <a:r>
                  <a:rPr lang="en-US" altLang="zh-CN" dirty="0"/>
                  <a:t>YAL</a:t>
                </a:r>
                <a:r>
                  <a:rPr lang="zh-CN" altLang="en-US" dirty="0"/>
                  <a:t>中没有这样的例子</a:t>
                </a:r>
                <a:r>
                  <a:rPr lang="en-US" altLang="zh-CN" dirty="0"/>
                  <a:t>; </a:t>
                </a:r>
                <a:r>
                  <a:rPr lang="zh-CN" altLang="en-US" dirty="0"/>
                  <a:t>实际上，每个树中的非叶节点都是一个隐式的软模块</a:t>
                </a:r>
                <a:r>
                  <a:rPr lang="en-US" altLang="zh-CN" dirty="0"/>
                  <a:t>)</a:t>
                </a:r>
              </a:p>
              <a:p>
                <a:pPr marL="457200" indent="-457200" defTabSz="896111"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744"/>
                </a:pPr>
                <a:r>
                  <a:rPr lang="zh-CN" altLang="en-US" dirty="0"/>
                  <a:t>显著降低状态数目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存储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→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𝑒𝑥𝑝𝑒𝑐𝑡𝑒𝑑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𝑛𝑙𝑜𝑔𝑛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dirty="0"/>
                  <a:t>状态数目减少为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B074B70-0427-4502-827A-19EEAAFE3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3857738"/>
                <a:ext cx="9855200" cy="2319225"/>
              </a:xfrm>
              <a:prstGeom prst="rect">
                <a:avLst/>
              </a:prstGeom>
              <a:blipFill>
                <a:blip r:embed="rId3"/>
                <a:stretch>
                  <a:fillRect l="-1113" t="-2632" r="-247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590</Words>
  <Application>Microsoft Office PowerPoint</Application>
  <PresentationFormat>宽屏</PresentationFormat>
  <Paragraphs>123</Paragraphs>
  <Slides>23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Helvetica Neue</vt:lpstr>
      <vt:lpstr>Helvetica Neue Medium</vt:lpstr>
      <vt:lpstr>Helvetica Neue Thin</vt:lpstr>
      <vt:lpstr>等线</vt:lpstr>
      <vt:lpstr>等线 Light</vt:lpstr>
      <vt:lpstr>黑体</vt:lpstr>
      <vt:lpstr>华文楷体</vt:lpstr>
      <vt:lpstr>Arial</vt:lpstr>
      <vt:lpstr>Cambria Math</vt:lpstr>
      <vt:lpstr>Helvetica</vt:lpstr>
      <vt:lpstr>Times New Roman</vt:lpstr>
      <vt:lpstr>Wingdings</vt:lpstr>
      <vt:lpstr>Office 主题​​</vt:lpstr>
      <vt:lpstr>VISIO</vt:lpstr>
      <vt:lpstr>基于Polish表达式的布图规划</vt:lpstr>
      <vt:lpstr>项目结构</vt:lpstr>
      <vt:lpstr>Frontend</vt:lpstr>
      <vt:lpstr>PowerPoint 演示文稿</vt:lpstr>
      <vt:lpstr>PowerPoint 演示文稿</vt:lpstr>
      <vt:lpstr>(Normalized) Polish Expression</vt:lpstr>
      <vt:lpstr>Simulated Annealing</vt:lpstr>
      <vt:lpstr>独特的工作</vt:lpstr>
      <vt:lpstr>Curve Function</vt:lpstr>
      <vt:lpstr>增量更新</vt:lpstr>
      <vt:lpstr>其他实现上的优化</vt:lpstr>
      <vt:lpstr>对比算法</vt:lpstr>
      <vt:lpstr>Sequence-Pair</vt:lpstr>
      <vt:lpstr>Sequence-Pair</vt:lpstr>
      <vt:lpstr>实验结果</vt:lpstr>
      <vt:lpstr>Polish 树上模拟退火效果可视化</vt:lpstr>
      <vt:lpstr>Polish 树上模拟退火效果可视化</vt:lpstr>
      <vt:lpstr>Polish 树上模拟退火效果可视化</vt:lpstr>
      <vt:lpstr>Polish 树上模拟退火效果可视化</vt:lpstr>
      <vt:lpstr>各算法 Utility 对比</vt:lpstr>
      <vt:lpstr>各算法消耗时间对比</vt:lpstr>
      <vt:lpstr>参考文献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基于模拟退火的布图规划</dc:title>
  <dc:creator>Aureliano Lee</dc:creator>
  <cp:lastModifiedBy>Aureliano Lee</cp:lastModifiedBy>
  <cp:revision>6</cp:revision>
  <dcterms:modified xsi:type="dcterms:W3CDTF">2018-12-18T07:19:52Z</dcterms:modified>
</cp:coreProperties>
</file>